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22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98" r:id="rId13"/>
    <p:sldId id="3097" r:id="rId14"/>
    <p:sldId id="3096" r:id="rId15"/>
    <p:sldId id="3033" r:id="rId16"/>
    <p:sldId id="3021" r:id="rId17"/>
    <p:sldId id="3022" r:id="rId18"/>
    <p:sldId id="3018" r:id="rId19"/>
    <p:sldId id="3019" r:id="rId20"/>
    <p:sldId id="3029" r:id="rId21"/>
    <p:sldId id="3020" r:id="rId22"/>
    <p:sldId id="1071" r:id="rId23"/>
    <p:sldId id="1062" r:id="rId24"/>
    <p:sldId id="1063" r:id="rId25"/>
    <p:sldId id="1064" r:id="rId26"/>
    <p:sldId id="1070" r:id="rId27"/>
    <p:sldId id="1065" r:id="rId28"/>
    <p:sldId id="265" r:id="rId29"/>
    <p:sldId id="1069" r:id="rId30"/>
    <p:sldId id="3027" r:id="rId31"/>
    <p:sldId id="1079" r:id="rId32"/>
    <p:sldId id="3032" r:id="rId33"/>
    <p:sldId id="3024" r:id="rId34"/>
    <p:sldId id="3030" r:id="rId35"/>
    <p:sldId id="3031" r:id="rId36"/>
    <p:sldId id="1078" r:id="rId37"/>
    <p:sldId id="3023" r:id="rId38"/>
    <p:sldId id="3028" r:id="rId39"/>
    <p:sldId id="2988" r:id="rId40"/>
    <p:sldId id="959" r:id="rId41"/>
    <p:sldId id="986" r:id="rId42"/>
    <p:sldId id="988" r:id="rId43"/>
    <p:sldId id="980" r:id="rId44"/>
    <p:sldId id="3025" r:id="rId45"/>
    <p:sldId id="1066" r:id="rId46"/>
    <p:sldId id="1067" r:id="rId47"/>
    <p:sldId id="1068" r:id="rId48"/>
    <p:sldId id="989" r:id="rId49"/>
    <p:sldId id="3012" r:id="rId50"/>
    <p:sldId id="3013" r:id="rId51"/>
    <p:sldId id="3015" r:id="rId52"/>
    <p:sldId id="1058" r:id="rId53"/>
    <p:sldId id="990" r:id="rId54"/>
    <p:sldId id="987" r:id="rId55"/>
    <p:sldId id="3099" r:id="rId56"/>
    <p:sldId id="992" r:id="rId57"/>
    <p:sldId id="994" r:id="rId58"/>
    <p:sldId id="993" r:id="rId59"/>
    <p:sldId id="996" r:id="rId60"/>
    <p:sldId id="995" r:id="rId61"/>
    <p:sldId id="979" r:id="rId62"/>
    <p:sldId id="3026" r:id="rId63"/>
    <p:sldId id="981" r:id="rId64"/>
    <p:sldId id="997" r:id="rId65"/>
    <p:sldId id="998" r:id="rId66"/>
    <p:sldId id="999" r:id="rId67"/>
    <p:sldId id="3016" r:id="rId68"/>
    <p:sldId id="982" r:id="rId69"/>
    <p:sldId id="1054" r:id="rId70"/>
    <p:sldId id="1055" r:id="rId71"/>
    <p:sldId id="1056" r:id="rId72"/>
    <p:sldId id="1057" r:id="rId73"/>
    <p:sldId id="1001" r:id="rId74"/>
    <p:sldId id="983" r:id="rId75"/>
    <p:sldId id="472" r:id="rId76"/>
    <p:sldId id="1002" r:id="rId77"/>
    <p:sldId id="944" r:id="rId78"/>
    <p:sldId id="968" r:id="rId79"/>
    <p:sldId id="946" r:id="rId80"/>
    <p:sldId id="1076" r:id="rId81"/>
    <p:sldId id="947" r:id="rId82"/>
    <p:sldId id="284" r:id="rId83"/>
    <p:sldId id="984" r:id="rId84"/>
    <p:sldId id="1003" r:id="rId85"/>
    <p:sldId id="897" r:id="rId86"/>
    <p:sldId id="293" r:id="rId87"/>
    <p:sldId id="901" r:id="rId88"/>
    <p:sldId id="895" r:id="rId89"/>
    <p:sldId id="263" r:id="rId90"/>
    <p:sldId id="1074" r:id="rId91"/>
    <p:sldId id="1073" r:id="rId92"/>
    <p:sldId id="1075" r:id="rId93"/>
    <p:sldId id="1072" r:id="rId94"/>
    <p:sldId id="1077" r:id="rId95"/>
    <p:sldId id="932" r:id="rId96"/>
    <p:sldId id="937" r:id="rId97"/>
    <p:sldId id="935" r:id="rId98"/>
    <p:sldId id="933" r:id="rId99"/>
    <p:sldId id="934" r:id="rId100"/>
    <p:sldId id="260" r:id="rId101"/>
    <p:sldId id="938" r:id="rId102"/>
    <p:sldId id="474" r:id="rId103"/>
    <p:sldId id="484" r:id="rId104"/>
    <p:sldId id="931" r:id="rId105"/>
    <p:sldId id="930" r:id="rId106"/>
    <p:sldId id="282" r:id="rId107"/>
    <p:sldId id="920" r:id="rId108"/>
    <p:sldId id="307" r:id="rId109"/>
    <p:sldId id="925" r:id="rId110"/>
    <p:sldId id="349" r:id="rId111"/>
    <p:sldId id="1051" r:id="rId112"/>
    <p:sldId id="1052" r:id="rId113"/>
    <p:sldId id="924" r:id="rId114"/>
    <p:sldId id="268" r:id="rId115"/>
    <p:sldId id="1005" r:id="rId116"/>
    <p:sldId id="985" r:id="rId117"/>
    <p:sldId id="3017" r:id="rId118"/>
    <p:sldId id="3011" r:id="rId119"/>
    <p:sldId id="1004" r:id="rId120"/>
    <p:sldId id="974" r:id="rId1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98"/>
            <p14:sldId id="3097"/>
            <p14:sldId id="3096"/>
            <p14:sldId id="3033"/>
            <p14:sldId id="3021"/>
            <p14:sldId id="3022"/>
            <p14:sldId id="3018"/>
            <p14:sldId id="3019"/>
            <p14:sldId id="302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32"/>
            <p14:sldId id="3024"/>
            <p14:sldId id="3030"/>
            <p14:sldId id="3031"/>
            <p14:sldId id="1078"/>
            <p14:sldId id="3023"/>
            <p14:sldId id="3028"/>
            <p14:sldId id="2988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3099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1"/>
    <p:restoredTop sz="89214"/>
  </p:normalViewPr>
  <p:slideViewPr>
    <p:cSldViewPr snapToGrid="0">
      <p:cViewPr varScale="1">
        <p:scale>
          <a:sx n="150" d="100"/>
          <a:sy n="150" d="100"/>
        </p:scale>
        <p:origin x="168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85117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2368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584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95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8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3113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9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99281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722309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783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8479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0.tif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4.png"/><Relationship Id="rId4" Type="http://schemas.openxmlformats.org/officeDocument/2006/relationships/hyperlink" Target="https://youtu.be/oZrZlx2fmcM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7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79.png"/><Relationship Id="rId4" Type="http://schemas.openxmlformats.org/officeDocument/2006/relationships/image" Target="../media/image176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8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8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CluknrLeys?t=2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9.png"/><Relationship Id="rId4" Type="http://schemas.openxmlformats.org/officeDocument/2006/relationships/image" Target="../media/image188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196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5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20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8-LO6FCna0?t=6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shEk8sz1oOw?t=110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youtu.be/h7apO7q16V0?t=732" TargetMode="External"/><Relationship Id="rId7" Type="http://schemas.openxmlformats.org/officeDocument/2006/relationships/hyperlink" Target="https://youtu.be/h7apO7q16V0?t=10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youtu.be/h7apO7q16V0?t=71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1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25.jpeg"/><Relationship Id="rId4" Type="http://schemas.openxmlformats.org/officeDocument/2006/relationships/hyperlink" Target="https://www.britannica.com/biography/Dana-Scot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k0zUZW-U_M?t=34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xFGokyYo6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holar.google.com/citations?user=H5vP5RMAAAAJ&amp;hl=en" TargetMode="Externa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hyperlink" Target="https://youtu.be/LE0SSLizYUI?t=4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youtu.be/xgyMY9w7-ew?t=278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hyperlink" Target="https://en.wikipedia.org/wiki/Henri_Poincar%C3%A9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7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11" Type="http://schemas.openxmlformats.org/officeDocument/2006/relationships/image" Target="../media/image7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75.jpeg"/><Relationship Id="rId9" Type="http://schemas.openxmlformats.org/officeDocument/2006/relationships/hyperlink" Target="https://georgelakoff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bNymweHW4E?t=246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TbNymweHW4E" TargetMode="Externa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101.gif"/><Relationship Id="rId4" Type="http://schemas.openxmlformats.org/officeDocument/2006/relationships/image" Target="../media/image98.gif"/><Relationship Id="rId9" Type="http://schemas.openxmlformats.org/officeDocument/2006/relationships/hyperlink" Target="http://info.cern.ch/hypertext/WWW/TheProject.html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107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106.png"/><Relationship Id="rId5" Type="http://schemas.openxmlformats.org/officeDocument/2006/relationships/image" Target="../media/image104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103.png"/><Relationship Id="rId9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hyperlink" Target="https://youtu.be/4ow0Qwhy1-c?t=22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31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25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30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28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7.png"/><Relationship Id="rId23" Type="http://schemas.openxmlformats.org/officeDocument/2006/relationships/image" Target="../media/image129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6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32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3.png"/><Relationship Id="rId14" Type="http://schemas.microsoft.com/office/2007/relationships/diagramDrawing" Target="../diagrams/drawing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35.png"/><Relationship Id="rId4" Type="http://schemas.openxmlformats.org/officeDocument/2006/relationships/hyperlink" Target="https://youtu.be/zxAV_Re4OWA?t=239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36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37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7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4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5" Type="http://schemas.openxmlformats.org/officeDocument/2006/relationships/image" Target="../media/image148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42.png"/><Relationship Id="rId9" Type="http://schemas.openxmlformats.org/officeDocument/2006/relationships/image" Target="../media/image146.png"/><Relationship Id="rId14" Type="http://schemas.openxmlformats.org/officeDocument/2006/relationships/hyperlink" Target="https://en.wikipedia.org/wiki/Henri_Poincar%C3%A9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2.tif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Fundamental Theorem of Arithmetic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(Name Space Management Trick)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TW" dirty="0">
                <a:solidFill>
                  <a:srgbClr val="FFFFFF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CA46-9617-BB46-A786-70327F8EF8BA}"/>
              </a:ext>
            </a:extLst>
          </p:cNvPr>
          <p:cNvSpPr txBox="1"/>
          <p:nvPr/>
        </p:nvSpPr>
        <p:spPr>
          <a:xfrm>
            <a:off x="3069954" y="4580078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https://youtu.be/8CluknrLeys?t=225</a:t>
            </a:r>
            <a:endParaRPr lang="en-TW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E199B-4779-4A47-8D39-6DAB0CA4D00D}"/>
              </a:ext>
            </a:extLst>
          </p:cNvPr>
          <p:cNvSpPr txBox="1"/>
          <p:nvPr/>
        </p:nvSpPr>
        <p:spPr>
          <a:xfrm>
            <a:off x="1325102" y="4852717"/>
            <a:ext cx="50561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The fundamental theorem of arithmetic | Computer Science | Khan Academy</a:t>
            </a:r>
          </a:p>
          <a:p>
            <a:endParaRPr lang="en-TW" sz="105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023D8DB-0B41-A843-95FE-43849BBB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287" y="955678"/>
            <a:ext cx="4487016" cy="36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275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Fundamental Theorem of Algebra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TW" dirty="0">
                <a:solidFill>
                  <a:srgbClr val="FFFFFF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CA46-9617-BB46-A786-70327F8EF8BA}"/>
              </a:ext>
            </a:extLst>
          </p:cNvPr>
          <p:cNvSpPr txBox="1"/>
          <p:nvPr/>
        </p:nvSpPr>
        <p:spPr>
          <a:xfrm>
            <a:off x="775093" y="3851373"/>
            <a:ext cx="2339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https://youtu.be/d8-LO6FCna0?t=65</a:t>
            </a:r>
            <a:endParaRPr lang="en-TW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441DA5B-5CFA-374A-AE7D-37136FDB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08488"/>
            <a:ext cx="4058077" cy="229231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53F82172-772C-BE43-935D-1814BB22D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24" y="1508488"/>
            <a:ext cx="4058077" cy="2292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D519D-8714-7B4B-87F6-7FAC50B8A182}"/>
              </a:ext>
            </a:extLst>
          </p:cNvPr>
          <p:cNvSpPr txBox="1"/>
          <p:nvPr/>
        </p:nvSpPr>
        <p:spPr>
          <a:xfrm>
            <a:off x="5351421" y="3851373"/>
            <a:ext cx="24208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5"/>
              </a:rPr>
              <a:t>https://youtu.be/shEk8sz1oOw?t=110</a:t>
            </a:r>
            <a:endParaRPr lang="en-TW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6FA6C-B127-3346-9957-3D0EC6A1A15B}"/>
              </a:ext>
            </a:extLst>
          </p:cNvPr>
          <p:cNvSpPr txBox="1"/>
          <p:nvPr/>
        </p:nvSpPr>
        <p:spPr>
          <a:xfrm>
            <a:off x="4797592" y="4250200"/>
            <a:ext cx="3270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Fundamental Theorem of Algebra - </a:t>
            </a:r>
            <a:r>
              <a:rPr lang="en-US" sz="1050" b="1" dirty="0" err="1"/>
              <a:t>Numberphile</a:t>
            </a:r>
            <a:endParaRPr lang="en-US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E199B-4779-4A47-8D39-6DAB0CA4D00D}"/>
              </a:ext>
            </a:extLst>
          </p:cNvPr>
          <p:cNvSpPr txBox="1"/>
          <p:nvPr/>
        </p:nvSpPr>
        <p:spPr>
          <a:xfrm>
            <a:off x="311700" y="4250200"/>
            <a:ext cx="3357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Fundamental theorem of algebra | Khan Academy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2002723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Polynomial trick also appears in Fast Fourier Transform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TW" dirty="0">
                <a:solidFill>
                  <a:srgbClr val="FFFFFF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8CA46-9617-BB46-A786-70327F8EF8BA}"/>
              </a:ext>
            </a:extLst>
          </p:cNvPr>
          <p:cNvSpPr txBox="1"/>
          <p:nvPr/>
        </p:nvSpPr>
        <p:spPr>
          <a:xfrm>
            <a:off x="3006355" y="4559975"/>
            <a:ext cx="24304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https://youtu.be/h7apO7q16V0?t=732</a:t>
            </a:r>
            <a:endParaRPr lang="en-TW" sz="105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4D7E84B-3B84-6049-98CA-EF775E8A4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453" y="1088506"/>
            <a:ext cx="4665095" cy="3490994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C067FD9F-A08F-B041-B5C0-68550382F5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5" y="1883007"/>
            <a:ext cx="2043598" cy="1106377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BF6A17C6-B6CC-124F-8DC3-E228639A6E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115" y="1883006"/>
            <a:ext cx="2043598" cy="110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Memoization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9601707-B5E5-A345-BC76-FB26CED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87" y="1017725"/>
            <a:ext cx="5554426" cy="380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811E4-36AD-404E-A61C-6F3FC00DDE0B}"/>
              </a:ext>
            </a:extLst>
          </p:cNvPr>
          <p:cNvSpPr txBox="1"/>
          <p:nvPr/>
        </p:nvSpPr>
        <p:spPr>
          <a:xfrm>
            <a:off x="2301186" y="4812882"/>
            <a:ext cx="4541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3"/>
              </a:rPr>
              <a:t>An important technique to manage names dynamically!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7807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ED508-C9F9-5040-9520-95A2348A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54B30A-6489-BA49-AC57-19E250043589}"/>
              </a:ext>
            </a:extLst>
          </p:cNvPr>
          <p:cNvSpPr txBox="1"/>
          <p:nvPr/>
        </p:nvSpPr>
        <p:spPr>
          <a:xfrm>
            <a:off x="3594539" y="311131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For example …</a:t>
            </a:r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the history of Algebraic Topology</a:t>
            </a:r>
            <a:br>
              <a:rPr lang="en" dirty="0"/>
            </a:br>
            <a:endParaRPr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D91FAD6-23E7-D34F-BCB2-60B85099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29" y="1116531"/>
            <a:ext cx="5000741" cy="3460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4016398" y="4577144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Prof. Pierre Albin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93949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3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72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latin typeface="Bank Gothic Medium" pitchFamily="2" charset="77"/>
              </a:rPr>
              <a:t>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1597" y="728002"/>
            <a:ext cx="8459504" cy="369125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100" rtlCol="0" anchor="t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2913207" y="2211798"/>
            <a:ext cx="3296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ank Gothic Medium" pitchFamily="2" charset="77"/>
              </a:rPr>
              <a:t>Boundary</a:t>
            </a:r>
            <a:r>
              <a:rPr lang="zh-CN" altLang="en-US" sz="1800" b="1" dirty="0">
                <a:latin typeface="Bank Gothic Medium" pitchFamily="2" charset="77"/>
              </a:rPr>
              <a:t> </a:t>
            </a:r>
            <a:r>
              <a:rPr lang="en-US" altLang="zh-CN" sz="1800" b="1">
                <a:latin typeface="Bank Gothic Medium" pitchFamily="2" charset="77"/>
              </a:rPr>
              <a:t>Conditions</a:t>
            </a:r>
            <a:r>
              <a:rPr lang="en-US" sz="1800" b="1">
                <a:latin typeface="Bank Gothic Medium" pitchFamily="2" charset="77"/>
              </a:rPr>
              <a:t>: </a:t>
            </a:r>
            <a:r>
              <a:rPr lang="en-US" sz="15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15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sz="1050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sz="1050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99138" y="774822"/>
            <a:ext cx="22156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341597" y="2232580"/>
            <a:ext cx="84595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525CD-37CD-054F-8592-ED76F9721ED4}"/>
              </a:ext>
            </a:extLst>
          </p:cNvPr>
          <p:cNvSpPr txBox="1"/>
          <p:nvPr/>
        </p:nvSpPr>
        <p:spPr>
          <a:xfrm>
            <a:off x="1782479" y="42976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</a:rPr>
              <a:t>A Logic Model is a Function</a:t>
            </a:r>
          </a:p>
        </p:txBody>
      </p:sp>
    </p:spTree>
    <p:extLst>
      <p:ext uri="{BB962C8B-B14F-4D97-AF65-F5344CB8AC3E}">
        <p14:creationId xmlns:p14="http://schemas.microsoft.com/office/powerpoint/2010/main" val="2876411265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Namespaces as pure abstractions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87E1969-E315-6A45-93AF-135E3A74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003" y="1096266"/>
            <a:ext cx="4261994" cy="3602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72D8C-6D0E-A34B-BE7B-2D816151A057}"/>
              </a:ext>
            </a:extLst>
          </p:cNvPr>
          <p:cNvSpPr txBox="1"/>
          <p:nvPr/>
        </p:nvSpPr>
        <p:spPr>
          <a:xfrm>
            <a:off x="2317216" y="4777016"/>
            <a:ext cx="4509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Video Source: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youtu.be</a:t>
            </a:r>
            <a:r>
              <a:rPr lang="en-US" dirty="0">
                <a:hlinkClick r:id="rId5"/>
              </a:rPr>
              <a:t>/TbNymweHW4E</a:t>
            </a:r>
            <a:r>
              <a:rPr lang="en-US" dirty="0"/>
              <a:t>?t=246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26312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5108</TotalTime>
  <Words>4123</Words>
  <Application>Microsoft Macintosh PowerPoint</Application>
  <PresentationFormat>On-screen Show (16:9)</PresentationFormat>
  <Paragraphs>728</Paragraphs>
  <Slides>119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34" baseType="lpstr">
      <vt:lpstr>Adobe 繁黑體 Std B</vt:lpstr>
      <vt:lpstr>Bank Gothic Medium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Cambria Math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The Fundamental Theorem of Arithmetic (Name Space Management Trick)</vt:lpstr>
      <vt:lpstr>The Fundamental Theorem of Algebra</vt:lpstr>
      <vt:lpstr>The Polynomial trick also appears in Fast Fourier Transform</vt:lpstr>
      <vt:lpstr>All meaningful expressions can be modeled as Pω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Memoization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Definitional Suggestion for Computing Science</vt:lpstr>
      <vt:lpstr>The man who redefined Equal in Math! </vt:lpstr>
      <vt:lpstr>Review the history of Algebraic Topology </vt:lpstr>
      <vt:lpstr>The foundation of math as programming languages</vt:lpstr>
      <vt:lpstr>Memoization: Remember Generated Names</vt:lpstr>
      <vt:lpstr>In Pure Computation:   Function is the ONLY thing.</vt:lpstr>
      <vt:lpstr>The Universal Structure in 𝜆-Calculus Form</vt:lpstr>
      <vt:lpstr>PowerPoint Presentation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Namespaces as pure abstractions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915</cp:revision>
  <dcterms:modified xsi:type="dcterms:W3CDTF">2021-01-08T06:12:04Z</dcterms:modified>
</cp:coreProperties>
</file>